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1" r:id="rId3"/>
    <p:sldId id="262" r:id="rId4"/>
    <p:sldId id="259" r:id="rId5"/>
    <p:sldId id="260" r:id="rId6"/>
    <p:sldId id="271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63" r:id="rId15"/>
    <p:sldId id="277" r:id="rId16"/>
    <p:sldId id="265" r:id="rId17"/>
    <p:sldId id="266" r:id="rId18"/>
    <p:sldId id="278" r:id="rId19"/>
    <p:sldId id="27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372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915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003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94122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539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731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2463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4615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036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403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679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886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783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594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777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86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682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731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irweb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rweb.org/" TargetMode="External"/><Relationship Id="rId2" Type="http://schemas.openxmlformats.org/officeDocument/2006/relationships/hyperlink" Target="http://www.cairweb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cirse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599" y="622168"/>
            <a:ext cx="9144000" cy="1379627"/>
          </a:xfrm>
        </p:spPr>
        <p:txBody>
          <a:bodyPr>
            <a:normAutofit fontScale="90000"/>
          </a:bodyPr>
          <a:lstStyle/>
          <a:p>
            <a:pPr algn="l"/>
            <a:r>
              <a:rPr lang="en-CA" sz="4800" dirty="0" smtClean="0"/>
              <a:t>QU’EST CE QUE LA</a:t>
            </a:r>
            <a:br>
              <a:rPr lang="en-CA" sz="4800" dirty="0" smtClean="0"/>
            </a:br>
            <a:r>
              <a:rPr lang="en-CA" sz="4800" dirty="0" smtClean="0"/>
              <a:t>RADIOLOGIE D’INTERVENTION ?</a:t>
            </a:r>
            <a:br>
              <a:rPr lang="en-CA" sz="4800" dirty="0" smtClean="0"/>
            </a:br>
            <a:endParaRPr lang="en-C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927" y="3674077"/>
            <a:ext cx="9800969" cy="2306562"/>
          </a:xfrm>
        </p:spPr>
        <p:txBody>
          <a:bodyPr>
            <a:normAutofit/>
          </a:bodyPr>
          <a:lstStyle/>
          <a:p>
            <a:pPr algn="l"/>
            <a:r>
              <a:rPr lang="fr-CA" sz="2800" dirty="0" smtClean="0"/>
              <a:t>Conférencier</a:t>
            </a:r>
            <a:r>
              <a:rPr lang="en-CA" sz="2800" dirty="0" smtClean="0"/>
              <a:t>: </a:t>
            </a:r>
            <a:r>
              <a:rPr lang="en-CA" sz="2800" dirty="0"/>
              <a:t>[ ]</a:t>
            </a:r>
          </a:p>
          <a:p>
            <a:pPr algn="l"/>
            <a:r>
              <a:rPr lang="en-CA" sz="2800" dirty="0" smtClean="0"/>
              <a:t>Date: [ ]</a:t>
            </a:r>
          </a:p>
          <a:p>
            <a:pPr algn="l"/>
            <a:r>
              <a:rPr lang="en-CA" sz="2800" dirty="0" smtClean="0"/>
              <a:t>Lieu: [ 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5926" y="2313363"/>
            <a:ext cx="7500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Une présentation faite par</a:t>
            </a:r>
          </a:p>
          <a:p>
            <a:r>
              <a:rPr lang="fr-CA" sz="2400" dirty="0" smtClean="0"/>
              <a:t>L’Association canadienne de radiologie d’intervention</a:t>
            </a:r>
          </a:p>
          <a:p>
            <a:r>
              <a:rPr lang="fr-CA" sz="2400" dirty="0" smtClean="0"/>
              <a:t>(CAIR)</a:t>
            </a:r>
          </a:p>
          <a:p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96" y="3732927"/>
            <a:ext cx="5239265" cy="2324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5803" y="6233357"/>
            <a:ext cx="573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http://www.medicine.dal.ca/departments/department-sites/radiology.html</a:t>
            </a:r>
          </a:p>
        </p:txBody>
      </p:sp>
      <p:pic>
        <p:nvPicPr>
          <p:cNvPr id="8" name="Picture 7" descr="Logo_CAIR_RGB_Inver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022" y="0"/>
            <a:ext cx="4011711" cy="13535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68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Santé des femmes</a:t>
            </a:r>
            <a:endParaRPr lang="fr-CA" noProof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noProof="1" smtClean="0"/>
              <a:t> Embolisation de fibromes utérins : avant et après</a:t>
            </a:r>
            <a:endParaRPr lang="fr-CA" noProof="1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85" y="2383256"/>
            <a:ext cx="2267165" cy="4090998"/>
          </a:xfrm>
          <a:prstGeom prst="rect">
            <a:avLst/>
          </a:prstGeom>
          <a:noFill/>
          <a:ln>
            <a:noFill/>
          </a:ln>
          <a:effectLst>
            <a:outerShdw blurRad="254000" dist="2539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17" y="2390346"/>
            <a:ext cx="2267165" cy="4083908"/>
          </a:xfrm>
          <a:prstGeom prst="rect">
            <a:avLst/>
          </a:prstGeom>
          <a:noFill/>
          <a:ln>
            <a:noFill/>
          </a:ln>
          <a:effectLst>
            <a:outerShdw blurRad="254000" dist="2539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2" y="2552700"/>
            <a:ext cx="5016500" cy="3759200"/>
          </a:xfrm>
          <a:prstGeom prst="rect">
            <a:avLst/>
          </a:prstGeom>
          <a:noFill/>
          <a:ln>
            <a:noFill/>
          </a:ln>
          <a:effectLst>
            <a:outerShdw blurRad="254000" dist="2539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6965" y="6057546"/>
            <a:ext cx="227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800" dirty="0"/>
              <a:t>http://www.sirweb.org/patients/uterine-fibroids</a:t>
            </a:r>
            <a:r>
              <a:rPr lang="en-CA" dirty="0"/>
              <a:t>/</a:t>
            </a:r>
          </a:p>
        </p:txBody>
      </p:sp>
      <p:pic>
        <p:nvPicPr>
          <p:cNvPr id="8" name="Picture 7" descr="Logo_CAIR_only_RGB_Inver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6803" y="5466759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32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1" smtClean="0"/>
              <a:t>Biopsies et Drainages</a:t>
            </a:r>
            <a:endParaRPr lang="fr-CA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noProof="1" smtClean="0"/>
              <a:t>Drainage percutané d’abcès diverticulaires</a:t>
            </a:r>
            <a:endParaRPr lang="fr-CA" noProof="1"/>
          </a:p>
        </p:txBody>
      </p:sp>
      <p:pic>
        <p:nvPicPr>
          <p:cNvPr id="4" name="Picture 3" descr="6131857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2075" y="2379755"/>
            <a:ext cx="2282525" cy="1847758"/>
          </a:xfrm>
          <a:prstGeom prst="rect">
            <a:avLst/>
          </a:prstGeom>
          <a:noFill/>
        </p:spPr>
      </p:pic>
      <p:pic>
        <p:nvPicPr>
          <p:cNvPr id="5" name="Picture 4" descr="61318572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6838" y="2379755"/>
            <a:ext cx="2282525" cy="1847758"/>
          </a:xfrm>
          <a:prstGeom prst="rect">
            <a:avLst/>
          </a:prstGeom>
          <a:noFill/>
        </p:spPr>
      </p:pic>
      <p:pic>
        <p:nvPicPr>
          <p:cNvPr id="6" name="Picture 5" descr="61318572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1601" y="2379755"/>
            <a:ext cx="2282525" cy="1847758"/>
          </a:xfrm>
          <a:prstGeom prst="rect">
            <a:avLst/>
          </a:prstGeom>
          <a:noFill/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442400" y="4469908"/>
            <a:ext cx="4511231" cy="1787853"/>
            <a:chOff x="765" y="1440"/>
            <a:chExt cx="4275" cy="1791"/>
          </a:xfrm>
        </p:grpSpPr>
        <p:pic>
          <p:nvPicPr>
            <p:cNvPr id="8" name="Picture 7" descr="61322491_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5" y="1440"/>
              <a:ext cx="2163" cy="1791"/>
            </a:xfrm>
            <a:prstGeom prst="rect">
              <a:avLst/>
            </a:prstGeom>
            <a:noFill/>
          </p:spPr>
        </p:pic>
        <p:pic>
          <p:nvPicPr>
            <p:cNvPr id="9" name="Picture 8" descr="61322491_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77" y="1440"/>
              <a:ext cx="2163" cy="1791"/>
            </a:xfrm>
            <a:prstGeom prst="rect">
              <a:avLst/>
            </a:prstGeom>
            <a:noFill/>
          </p:spPr>
        </p:pic>
      </p:grpSp>
      <p:pic>
        <p:nvPicPr>
          <p:cNvPr id="10" name="Picture 9" descr="Logo_CAIR_only_RGB_Inver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6478" y="5337287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39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/>
              <a:t>Musculo-squelettique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noProof="1" smtClean="0"/>
              <a:t>Injections intra-articulaires de corticostéroides pour soulager la douleur</a:t>
            </a:r>
            <a:endParaRPr lang="fr-CA" noProof="1"/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73" y="2582546"/>
            <a:ext cx="2308860" cy="1729740"/>
          </a:xfrm>
          <a:prstGeom prst="rect">
            <a:avLst/>
          </a:prstGeom>
          <a:noFill/>
          <a:ln>
            <a:noFill/>
          </a:ln>
          <a:effectLst>
            <a:outerShdw blurRad="254000" dist="2539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19" y="2582546"/>
            <a:ext cx="2308860" cy="1729740"/>
          </a:xfrm>
          <a:prstGeom prst="rect">
            <a:avLst/>
          </a:prstGeom>
          <a:noFill/>
          <a:ln>
            <a:noFill/>
          </a:ln>
          <a:effectLst>
            <a:outerShdw blurRad="254000" dist="2539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19" y="4447223"/>
            <a:ext cx="2308860" cy="1729740"/>
          </a:xfrm>
          <a:prstGeom prst="rect">
            <a:avLst/>
          </a:prstGeom>
          <a:noFill/>
          <a:ln>
            <a:noFill/>
          </a:ln>
          <a:effectLst>
            <a:outerShdw blurRad="254000" dist="2539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73" y="4376340"/>
            <a:ext cx="2308860" cy="1729740"/>
          </a:xfrm>
          <a:prstGeom prst="rect">
            <a:avLst/>
          </a:prstGeom>
          <a:noFill/>
          <a:ln>
            <a:noFill/>
          </a:ln>
          <a:effectLst>
            <a:outerShdw blurRad="254000" dist="2539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_CAIR_only_RGB_Inver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478" y="5337287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1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1" smtClean="0"/>
              <a:t>Neuro-intervention</a:t>
            </a:r>
            <a:endParaRPr lang="fr-CA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13" y="1695386"/>
            <a:ext cx="10911017" cy="4351338"/>
          </a:xfrm>
        </p:spPr>
        <p:txBody>
          <a:bodyPr/>
          <a:lstStyle/>
          <a:p>
            <a:r>
              <a:rPr lang="fr-CA" noProof="1" smtClean="0"/>
              <a:t>Occlusion de l’artère basilaire traitée par angioplastie et </a:t>
            </a:r>
            <a:r>
              <a:rPr lang="fr-CA" noProof="1"/>
              <a:t>endoprothèse</a:t>
            </a:r>
          </a:p>
        </p:txBody>
      </p:sp>
      <p:pic>
        <p:nvPicPr>
          <p:cNvPr id="4098" name="Picture 2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82" y="2591420"/>
            <a:ext cx="5327307" cy="3653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8156" y="6311900"/>
            <a:ext cx="27863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800" dirty="0"/>
              <a:t>http://www.cyberounds.com/cmecontent/art141.html?pf=yes</a:t>
            </a:r>
          </a:p>
        </p:txBody>
      </p:sp>
      <p:pic>
        <p:nvPicPr>
          <p:cNvPr id="6" name="Picture 5" descr="Logo_CAIR_only_RGB_Inver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478" y="5337287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48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noProof="1" smtClean="0"/>
              <a:t>Est ce que la RI est la carrière idéale pour moi?</a:t>
            </a:r>
            <a:endParaRPr lang="fr-CA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noProof="1" smtClean="0"/>
              <a:t>Souhaiter traiter des patients en visant un faible taux de morbidité/mortalité</a:t>
            </a:r>
          </a:p>
          <a:p>
            <a:r>
              <a:rPr lang="fr-CA" noProof="1" smtClean="0"/>
              <a:t>Préférer faire des procédures à invasion minimales plutôt que des chirurgies majeures</a:t>
            </a:r>
          </a:p>
          <a:p>
            <a:r>
              <a:rPr lang="fr-CA" noProof="1" smtClean="0"/>
              <a:t>Avoir une forte empathie pour les patients et intérêt pour les soins aux patients</a:t>
            </a:r>
          </a:p>
          <a:p>
            <a:r>
              <a:rPr lang="fr-CA" noProof="1" smtClean="0"/>
              <a:t>Aimer faire partie d’une équipe et aimer travailler dans un environnement multi-disciplinaire</a:t>
            </a:r>
          </a:p>
          <a:p>
            <a:r>
              <a:rPr lang="fr-CA" noProof="1" smtClean="0"/>
              <a:t>Avoir un intérêt pour la résolution créative de problème</a:t>
            </a:r>
          </a:p>
          <a:p>
            <a:r>
              <a:rPr lang="fr-CA" noProof="1" smtClean="0"/>
              <a:t>Avoir un intérêt pour la radiologie diagnostique et l’utilisation de l’imagerie pour résoudre des problèmes cliniques</a:t>
            </a:r>
          </a:p>
          <a:p>
            <a:r>
              <a:rPr lang="fr-CA" noProof="1" smtClean="0"/>
              <a:t>Ne pas avoir peur d’heures de travail plus longuees qu’en radiologie diagnostique, mais au profit d’une carrière plus excitante</a:t>
            </a:r>
          </a:p>
          <a:p>
            <a:endParaRPr lang="fr-CA" noProof="1" smtClean="0"/>
          </a:p>
          <a:p>
            <a:endParaRPr lang="fr-CA" noProof="1" smtClean="0"/>
          </a:p>
          <a:p>
            <a:endParaRPr lang="fr-CA" noProof="1" smtClean="0"/>
          </a:p>
          <a:p>
            <a:endParaRPr lang="fr-CA" noProof="1" smtClean="0"/>
          </a:p>
          <a:p>
            <a:endParaRPr lang="fr-CA" noProof="1" smtClean="0"/>
          </a:p>
          <a:p>
            <a:endParaRPr lang="fr-CA" noProof="1" smtClean="0"/>
          </a:p>
          <a:p>
            <a:endParaRPr lang="fr-CA" noProof="1" smtClean="0"/>
          </a:p>
          <a:p>
            <a:endParaRPr lang="fr-CA" noProof="1"/>
          </a:p>
        </p:txBody>
      </p:sp>
      <p:pic>
        <p:nvPicPr>
          <p:cNvPr id="4" name="Picture 3" descr="Logo_CAIR_only_RGB_Inve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478" y="5337287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84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noProof="1" smtClean="0"/>
              <a:t>Comment je deviens un(e) radiologue d’intervention?</a:t>
            </a:r>
            <a:endParaRPr lang="fr-CA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973906"/>
            <a:ext cx="10233800" cy="4351338"/>
          </a:xfrm>
        </p:spPr>
        <p:txBody>
          <a:bodyPr>
            <a:normAutofit/>
          </a:bodyPr>
          <a:lstStyle/>
          <a:p>
            <a:r>
              <a:rPr lang="fr-CA" noProof="1" smtClean="0"/>
              <a:t>Formation actuelle:</a:t>
            </a:r>
          </a:p>
          <a:p>
            <a:pPr lvl="1"/>
            <a:r>
              <a:rPr lang="fr-CA" noProof="1" smtClean="0"/>
              <a:t>Résidence en radiologie diagnostique (5 ans)</a:t>
            </a:r>
          </a:p>
          <a:p>
            <a:pPr lvl="1"/>
            <a:r>
              <a:rPr lang="fr-CA" noProof="1" smtClean="0"/>
              <a:t>Fellowship en RI (1 an)</a:t>
            </a:r>
          </a:p>
          <a:p>
            <a:r>
              <a:rPr lang="fr-CA" noProof="1" smtClean="0"/>
              <a:t>La formationva bientôt changer:</a:t>
            </a:r>
          </a:p>
          <a:p>
            <a:pPr lvl="1"/>
            <a:r>
              <a:rPr lang="fr-CA" noProof="1" smtClean="0"/>
              <a:t>Dans un futur proche, la durée de formation en RI va augmenter à 2 ans, mais une de ces deux années sera comptée de double façon dans la formation en radiologie diagnostique. Ce changement va permettre  d’approfondir les compétences cliniques et en imagerie dédiée à la RI. Le temps total de formation restera le même, soit 6 ans.</a:t>
            </a:r>
          </a:p>
          <a:p>
            <a:pPr lvl="1"/>
            <a:r>
              <a:rPr lang="fr-CA" noProof="1" smtClean="0"/>
              <a:t>Dans un futur plus lointain, la RI pourrait devenir une spécialité à part entière avec son propre programme de résidence.</a:t>
            </a:r>
            <a:endParaRPr lang="fr-CA" noProof="1"/>
          </a:p>
        </p:txBody>
      </p:sp>
      <p:pic>
        <p:nvPicPr>
          <p:cNvPr id="4" name="Picture 3" descr="Logo_CAIR_only_RGB_Inve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708" y="5960375"/>
            <a:ext cx="1050217" cy="731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54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noProof="1" smtClean="0"/>
              <a:t>Je suis curieux … que dois-je faire ?</a:t>
            </a:r>
            <a:endParaRPr lang="fr-CA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noProof="1" smtClean="0"/>
              <a:t>Impliquez-vous!</a:t>
            </a:r>
          </a:p>
          <a:p>
            <a:r>
              <a:rPr lang="fr-CA" noProof="1" smtClean="0"/>
              <a:t>Pour tous les étudiants:</a:t>
            </a:r>
          </a:p>
          <a:p>
            <a:pPr lvl="1"/>
            <a:r>
              <a:rPr lang="fr-CA" noProof="1" smtClean="0"/>
              <a:t>Trouvez un mentor</a:t>
            </a:r>
          </a:p>
          <a:p>
            <a:pPr lvl="1"/>
            <a:r>
              <a:rPr lang="fr-CA" noProof="1" smtClean="0"/>
              <a:t>Portez-vous volontaire pour faire de la recherche en RI</a:t>
            </a:r>
          </a:p>
          <a:p>
            <a:r>
              <a:rPr lang="fr-CA" noProof="1" smtClean="0"/>
              <a:t>Étudiants en médecine:</a:t>
            </a:r>
          </a:p>
          <a:p>
            <a:pPr lvl="1"/>
            <a:r>
              <a:rPr lang="fr-CA" noProof="1" smtClean="0"/>
              <a:t>Choisissez les cours optionnels en radiologie diagnostique, en radiologie d’intervention</a:t>
            </a:r>
          </a:p>
          <a:p>
            <a:pPr lvl="1"/>
            <a:r>
              <a:rPr lang="fr-CA" noProof="1" smtClean="0"/>
              <a:t>Suivez un radiologue d’intervention</a:t>
            </a:r>
          </a:p>
          <a:p>
            <a:r>
              <a:rPr lang="fr-CA" noProof="1" smtClean="0"/>
              <a:t>Résidents:</a:t>
            </a:r>
          </a:p>
          <a:p>
            <a:pPr lvl="1"/>
            <a:r>
              <a:rPr lang="fr-CA" noProof="1" smtClean="0"/>
              <a:t>Choisissez de faire vos rotations obligatoires et optionnelles en RI</a:t>
            </a:r>
            <a:endParaRPr lang="fr-CA" noProof="1"/>
          </a:p>
        </p:txBody>
      </p:sp>
      <p:pic>
        <p:nvPicPr>
          <p:cNvPr id="4" name="Picture 3" descr="Logo_CAIR_only_RGB_Inve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079" y="5717613"/>
            <a:ext cx="1328951" cy="9259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22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179" y="525983"/>
            <a:ext cx="8829085" cy="11247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tabLst>
                <a:tab pos="720725" algn="l"/>
                <a:tab pos="811213" algn="l"/>
              </a:tabLst>
            </a:pPr>
            <a:r>
              <a:rPr lang="en-CA" sz="8000" dirty="0" smtClean="0">
                <a:hlinkClick r:id="rId2"/>
              </a:rPr>
              <a:t>www.cairweb.ca</a:t>
            </a:r>
            <a:r>
              <a:rPr lang="en-CA" sz="8000" dirty="0" smtClean="0"/>
              <a:t> </a:t>
            </a:r>
            <a:endParaRPr lang="en-CA" sz="8000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Logo_CAIR_RGB_Inver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023" y="1928433"/>
            <a:ext cx="7791450" cy="2628900"/>
          </a:xfrm>
          <a:prstGeom prst="rect">
            <a:avLst/>
          </a:prstGeom>
        </p:spPr>
      </p:pic>
      <p:pic>
        <p:nvPicPr>
          <p:cNvPr id="7" name="Picture 6" descr="social-2412656_1280.png"/>
          <p:cNvPicPr>
            <a:picLocks noChangeAspect="1"/>
          </p:cNvPicPr>
          <p:nvPr/>
        </p:nvPicPr>
        <p:blipFill>
          <a:blip r:embed="rId4"/>
          <a:srcRect l="75634" b="59410"/>
          <a:stretch>
            <a:fillRect/>
          </a:stretch>
        </p:blipFill>
        <p:spPr>
          <a:xfrm>
            <a:off x="4790342" y="4936144"/>
            <a:ext cx="925210" cy="954860"/>
          </a:xfrm>
          <a:prstGeom prst="rect">
            <a:avLst/>
          </a:prstGeom>
        </p:spPr>
      </p:pic>
      <p:pic>
        <p:nvPicPr>
          <p:cNvPr id="8" name="Picture 7" descr="social-2412656_1280.png"/>
          <p:cNvPicPr>
            <a:picLocks noChangeAspect="1"/>
          </p:cNvPicPr>
          <p:nvPr/>
        </p:nvPicPr>
        <p:blipFill>
          <a:blip r:embed="rId4"/>
          <a:srcRect r="76779" b="62360"/>
          <a:stretch>
            <a:fillRect/>
          </a:stretch>
        </p:blipFill>
        <p:spPr>
          <a:xfrm>
            <a:off x="3803256" y="4919960"/>
            <a:ext cx="906308" cy="910156"/>
          </a:xfrm>
          <a:prstGeom prst="rect">
            <a:avLst/>
          </a:prstGeom>
        </p:spPr>
      </p:pic>
      <p:pic>
        <p:nvPicPr>
          <p:cNvPr id="9" name="Picture 8" descr="social-2412656_1280.png"/>
          <p:cNvPicPr>
            <a:picLocks noChangeAspect="1"/>
          </p:cNvPicPr>
          <p:nvPr/>
        </p:nvPicPr>
        <p:blipFill>
          <a:blip r:embed="rId4"/>
          <a:srcRect l="77535" t="62655"/>
          <a:stretch>
            <a:fillRect/>
          </a:stretch>
        </p:blipFill>
        <p:spPr>
          <a:xfrm>
            <a:off x="6886322" y="4879499"/>
            <a:ext cx="884607" cy="911036"/>
          </a:xfrm>
          <a:prstGeom prst="rect">
            <a:avLst/>
          </a:prstGeom>
        </p:spPr>
      </p:pic>
      <p:pic>
        <p:nvPicPr>
          <p:cNvPr id="10" name="Picture 9" descr="social-2412656_1280.png"/>
          <p:cNvPicPr>
            <a:picLocks noChangeAspect="1"/>
          </p:cNvPicPr>
          <p:nvPr/>
        </p:nvPicPr>
        <p:blipFill>
          <a:blip r:embed="rId4"/>
          <a:srcRect l="51511" t="60885" r="24293"/>
          <a:stretch>
            <a:fillRect/>
          </a:stretch>
        </p:blipFill>
        <p:spPr>
          <a:xfrm>
            <a:off x="5834358" y="4871406"/>
            <a:ext cx="938676" cy="940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50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1" smtClean="0"/>
              <a:t>Restez connectés</a:t>
            </a:r>
            <a:endParaRPr lang="fr-CA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10" y="1825625"/>
            <a:ext cx="11121390" cy="4351338"/>
          </a:xfrm>
        </p:spPr>
        <p:txBody>
          <a:bodyPr>
            <a:normAutofit fontScale="92500"/>
          </a:bodyPr>
          <a:lstStyle/>
          <a:p>
            <a:r>
              <a:rPr lang="fr-CA" noProof="1" smtClean="0"/>
              <a:t>Sites internet:</a:t>
            </a:r>
          </a:p>
          <a:p>
            <a:pPr lvl="1"/>
            <a:r>
              <a:rPr lang="fr-CA" noProof="1" smtClean="0"/>
              <a:t>Association canadienne de radiologie d’intervention (CAIR) </a:t>
            </a:r>
            <a:r>
              <a:rPr lang="fr-CA" noProof="1" smtClean="0">
                <a:hlinkClick r:id="rId2"/>
              </a:rPr>
              <a:t>www.cairweb.ca</a:t>
            </a:r>
            <a:r>
              <a:rPr lang="fr-CA" noProof="1" smtClean="0"/>
              <a:t> </a:t>
            </a:r>
          </a:p>
          <a:p>
            <a:pPr lvl="1"/>
            <a:r>
              <a:rPr lang="fr-CA" noProof="1" smtClean="0"/>
              <a:t>Society of Interventional Radiology (SIR)  </a:t>
            </a:r>
            <a:r>
              <a:rPr lang="fr-CA" noProof="1" smtClean="0">
                <a:hlinkClick r:id="rId3"/>
              </a:rPr>
              <a:t>www.sirweb.org</a:t>
            </a:r>
            <a:r>
              <a:rPr lang="fr-CA" noProof="1" smtClean="0"/>
              <a:t> </a:t>
            </a:r>
          </a:p>
          <a:p>
            <a:pPr lvl="1"/>
            <a:r>
              <a:rPr lang="fr-CA" noProof="1" smtClean="0"/>
              <a:t>Cardiovascular and Interventional Radiological Society of Europe (CIRSE) </a:t>
            </a:r>
            <a:r>
              <a:rPr lang="fr-CA" noProof="1" smtClean="0">
                <a:hlinkClick r:id="rId4"/>
              </a:rPr>
              <a:t>www.cirse.org</a:t>
            </a:r>
            <a:r>
              <a:rPr lang="fr-CA" noProof="1" smtClean="0"/>
              <a:t> </a:t>
            </a:r>
          </a:p>
          <a:p>
            <a:r>
              <a:rPr lang="fr-CA" noProof="1" smtClean="0"/>
              <a:t>Congrès annuel de CAIR</a:t>
            </a:r>
          </a:p>
          <a:p>
            <a:pPr lvl="1"/>
            <a:r>
              <a:rPr lang="fr-CA" noProof="1" smtClean="0"/>
              <a:t>Les étudiants en médecine sont les bienvenus, et l’inscription est gratuite pour eux!</a:t>
            </a:r>
          </a:p>
          <a:p>
            <a:pPr lvl="1"/>
            <a:r>
              <a:rPr lang="fr-CA" noProof="1" smtClean="0"/>
              <a:t>Journée des fellows, conférenciers invités, démonstrations pratiques</a:t>
            </a:r>
          </a:p>
          <a:p>
            <a:r>
              <a:rPr lang="fr-CA" noProof="1" smtClean="0"/>
              <a:t>Soirées de découverte pour les étudiants en médecine, organisées par CAIR</a:t>
            </a:r>
          </a:p>
          <a:p>
            <a:pPr lvl="1"/>
            <a:r>
              <a:rPr lang="fr-CA" noProof="1" smtClean="0"/>
              <a:t>Événement organisé dans plusieurs villes chaque année </a:t>
            </a:r>
          </a:p>
          <a:p>
            <a:pPr lvl="1"/>
            <a:r>
              <a:rPr lang="fr-CA" noProof="1" smtClean="0"/>
              <a:t>Rencontres informelles avec le personnel en RI et des résidents</a:t>
            </a:r>
          </a:p>
          <a:p>
            <a:pPr lvl="1"/>
            <a:r>
              <a:rPr lang="fr-CA" noProof="1" smtClean="0"/>
              <a:t>5 à 7: Cocktail gratuit, démonstrations pratiques</a:t>
            </a:r>
          </a:p>
          <a:p>
            <a:pPr lvl="1"/>
            <a:endParaRPr lang="fr-CA" noProof="1"/>
          </a:p>
        </p:txBody>
      </p:sp>
      <p:pic>
        <p:nvPicPr>
          <p:cNvPr id="4" name="Picture 3" descr="Logo_CAIR_only_RGB_Inver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79" y="5717613"/>
            <a:ext cx="1328951" cy="9259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48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1" smtClean="0"/>
              <a:t>Remerciements</a:t>
            </a:r>
            <a:endParaRPr lang="fr-CA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016125"/>
            <a:ext cx="10426700" cy="3622675"/>
          </a:xfrm>
        </p:spPr>
        <p:txBody>
          <a:bodyPr/>
          <a:lstStyle/>
          <a:p>
            <a:r>
              <a:rPr lang="fr-CA" noProof="1" smtClean="0"/>
              <a:t>D</a:t>
            </a:r>
            <a:r>
              <a:rPr lang="fr-CA" baseline="30000" noProof="1"/>
              <a:t>r</a:t>
            </a:r>
            <a:r>
              <a:rPr lang="fr-CA" noProof="1" smtClean="0"/>
              <a:t> Jason Wong (Université de Calgary) pour avoir fourni la plupart des images inclues dans cette présentation.</a:t>
            </a:r>
          </a:p>
          <a:p>
            <a:r>
              <a:rPr lang="fr-CA" noProof="1" smtClean="0"/>
              <a:t>D</a:t>
            </a:r>
            <a:r>
              <a:rPr lang="fr-CA" baseline="30000" noProof="1"/>
              <a:t>r</a:t>
            </a:r>
            <a:r>
              <a:rPr lang="fr-CA" noProof="1" smtClean="0"/>
              <a:t> Edwin Zhang (Université d’Alberta) pour avoir créé cette présentation.</a:t>
            </a:r>
          </a:p>
          <a:p>
            <a:r>
              <a:rPr lang="fr-CA" noProof="1" smtClean="0"/>
              <a:t>D</a:t>
            </a:r>
            <a:r>
              <a:rPr lang="fr-CA" baseline="30000" noProof="1" smtClean="0"/>
              <a:t>r</a:t>
            </a:r>
            <a:r>
              <a:rPr lang="fr-CA" noProof="1" smtClean="0"/>
              <a:t> Maxime Noël-Lamy (Université de Sherbrooke) pour avoir révisé le contenu scientifique de la version française de cette présentation.</a:t>
            </a:r>
          </a:p>
        </p:txBody>
      </p:sp>
      <p:pic>
        <p:nvPicPr>
          <p:cNvPr id="4" name="Picture 3" descr="Logo_CAIR_only_RGB_Inve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079" y="5717613"/>
            <a:ext cx="1328951" cy="9259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36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Étude de cas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homme de 50 ans arrive aux urgences suite à un accident de voiture à haute vélocité.</a:t>
            </a:r>
          </a:p>
          <a:p>
            <a:r>
              <a:rPr lang="fr-CA" dirty="0" smtClean="0"/>
              <a:t>La tomodensitométrie montre une large lacération hépatique avec  saignement actif provenant d’une branche de l’artère hépatique.</a:t>
            </a:r>
          </a:p>
          <a:p>
            <a:r>
              <a:rPr lang="fr-CA" dirty="0" smtClean="0"/>
              <a:t>Vous êtes </a:t>
            </a:r>
            <a:r>
              <a:rPr lang="fr-CA" noProof="1" smtClean="0"/>
              <a:t>l’urgentologue</a:t>
            </a:r>
            <a:r>
              <a:rPr lang="fr-CA" dirty="0" smtClean="0"/>
              <a:t> de garde, vous avez stabilisé les signes vitaux mais le patient nécessite des transfusions sanguines répétées.</a:t>
            </a:r>
          </a:p>
          <a:p>
            <a:r>
              <a:rPr lang="fr-CA" dirty="0" smtClean="0"/>
              <a:t>Quelle est la prise en charge appropriée?</a:t>
            </a:r>
            <a:endParaRPr lang="fr-CA" dirty="0"/>
          </a:p>
        </p:txBody>
      </p:sp>
      <p:pic>
        <p:nvPicPr>
          <p:cNvPr id="4" name="Picture 3" descr="Logo_CAIR_only_RGB_Inve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478" y="5337287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77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noProof="1" smtClean="0"/>
              <a:t>Coordonnées du conférencier: [ ]</a:t>
            </a:r>
            <a:endParaRPr lang="fr-CA" noProof="1"/>
          </a:p>
        </p:txBody>
      </p:sp>
    </p:spTree>
    <p:extLst>
      <p:ext uri="{BB962C8B-B14F-4D97-AF65-F5344CB8AC3E}">
        <p14:creationId xmlns="" xmlns:p14="http://schemas.microsoft.com/office/powerpoint/2010/main" val="31967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Étude de cas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vous avez répondu ‘‘chirurgie’’, vous seriez dans l’erreur.</a:t>
            </a:r>
          </a:p>
          <a:p>
            <a:r>
              <a:rPr lang="fr-CA" dirty="0" smtClean="0"/>
              <a:t>Ce cas sera être pris en charge par la radiologie d’intervention.</a:t>
            </a:r>
            <a:endParaRPr lang="fr-CA" dirty="0"/>
          </a:p>
        </p:txBody>
      </p:sp>
      <p:pic>
        <p:nvPicPr>
          <p:cNvPr id="4" name="Picture 3" descr="Logo_CAIR_only_RGB_Inve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478" y="5337287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64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Introduction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radiologie d’intervention(RI) est un domaine médical relativement récent qui utilise des thérapies à invasion minimale guidées par imagerie médicale.</a:t>
            </a:r>
          </a:p>
          <a:p>
            <a:r>
              <a:rPr lang="fr-CA" dirty="0" smtClean="0"/>
              <a:t>Les radiologues d’intervention sont des médecins qui pratiquent ces traitements à invasion minimale.</a:t>
            </a:r>
          </a:p>
          <a:p>
            <a:r>
              <a:rPr lang="fr-CA" dirty="0" smtClean="0"/>
              <a:t>La RI est maintenant une surspécialité de la radiologie: les </a:t>
            </a:r>
            <a:r>
              <a:rPr lang="fr-CA" noProof="1" smtClean="0"/>
              <a:t>radiologues</a:t>
            </a:r>
            <a:r>
              <a:rPr lang="fr-CA" dirty="0" smtClean="0"/>
              <a:t> d’intervention ont complété une résidence en radiologie diagnostique, suivi d’une surspécialité (</a:t>
            </a:r>
            <a:r>
              <a:rPr lang="fr-CA" noProof="1" smtClean="0"/>
              <a:t>fellowship</a:t>
            </a:r>
            <a:r>
              <a:rPr lang="fr-CA" dirty="0" smtClean="0"/>
              <a:t>) en RI.</a:t>
            </a:r>
          </a:p>
        </p:txBody>
      </p:sp>
      <p:pic>
        <p:nvPicPr>
          <p:cNvPr id="4" name="Picture 3" descr="Logo_CAIR_only_RGB_Inve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478" y="5337287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20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 faisons-nous?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noProof="1" smtClean="0"/>
              <a:t>Interventions vasculaires/angiographie </a:t>
            </a:r>
            <a:endParaRPr lang="fr-CA" noProof="1" smtClean="0">
              <a:solidFill>
                <a:schemeClr val="bg1"/>
              </a:solidFill>
            </a:endParaRPr>
          </a:p>
          <a:p>
            <a:r>
              <a:rPr lang="fr-CA" noProof="1" smtClean="0"/>
              <a:t>Maladie vasculaire périphérique</a:t>
            </a:r>
          </a:p>
          <a:p>
            <a:r>
              <a:rPr lang="fr-CA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Interventions oncologiques</a:t>
            </a:r>
          </a:p>
          <a:p>
            <a:pPr>
              <a:defRPr/>
            </a:pPr>
            <a:r>
              <a:rPr lang="fr-CA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Tube digestif, </a:t>
            </a:r>
            <a:r>
              <a:rPr lang="fr-CA" noProof="1" smtClean="0"/>
              <a:t>génito-urinaire</a:t>
            </a:r>
            <a:r>
              <a:rPr lang="fr-CA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fr-CA" noProof="1" smtClean="0"/>
              <a:t>hépatobiliaire</a:t>
            </a:r>
            <a:endParaRPr lang="fr-CA" noProof="1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fr-CA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Santé des femmes</a:t>
            </a:r>
          </a:p>
          <a:p>
            <a:pPr>
              <a:defRPr/>
            </a:pPr>
            <a:r>
              <a:rPr lang="fr-CA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Biopsies et drainages</a:t>
            </a:r>
          </a:p>
          <a:p>
            <a:pPr>
              <a:defRPr/>
            </a:pPr>
            <a:r>
              <a:rPr lang="fr-CA" noProof="1" smtClean="0"/>
              <a:t>Interventions musculo-squelettiques</a:t>
            </a:r>
          </a:p>
          <a:p>
            <a:pPr>
              <a:defRPr/>
            </a:pPr>
            <a:r>
              <a:rPr lang="fr-CA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Neuro-interventionelle</a:t>
            </a:r>
          </a:p>
        </p:txBody>
      </p:sp>
      <p:pic>
        <p:nvPicPr>
          <p:cNvPr id="4" name="Picture 3" descr="Logo_CAIR_only_RGB_Inve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478" y="5337287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72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417" y="212725"/>
            <a:ext cx="10515600" cy="1325563"/>
          </a:xfrm>
        </p:spPr>
        <p:txBody>
          <a:bodyPr/>
          <a:lstStyle/>
          <a:p>
            <a:r>
              <a:rPr lang="fr-CA" noProof="1" smtClean="0"/>
              <a:t>Vasculaire/angiographie </a:t>
            </a:r>
            <a:endParaRPr lang="fr-CA" noProof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400" y="1537215"/>
            <a:ext cx="10233800" cy="4351338"/>
          </a:xfrm>
        </p:spPr>
        <p:txBody>
          <a:bodyPr/>
          <a:lstStyle/>
          <a:p>
            <a:r>
              <a:rPr lang="fr-CA" noProof="1" smtClean="0"/>
              <a:t>Embolisation </a:t>
            </a:r>
            <a:r>
              <a:rPr lang="fr-CA" noProof="1"/>
              <a:t>de l’artère </a:t>
            </a:r>
            <a:r>
              <a:rPr lang="fr-CA" noProof="1" smtClean="0"/>
              <a:t>splénique </a:t>
            </a:r>
            <a:r>
              <a:rPr lang="fr-CA" noProof="1"/>
              <a:t>avec des « coils » pour traiter un </a:t>
            </a:r>
            <a:r>
              <a:rPr lang="fr-CA" noProof="1" smtClean="0"/>
              <a:t>pseudoanévrysme</a:t>
            </a:r>
          </a:p>
          <a:p>
            <a:endParaRPr lang="fr-CA" noProof="1"/>
          </a:p>
        </p:txBody>
      </p:sp>
      <p:pic>
        <p:nvPicPr>
          <p:cNvPr id="4" name="Picture 4" descr="ser002img00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02" y="2562740"/>
            <a:ext cx="3582987" cy="2503488"/>
          </a:xfrm>
          <a:prstGeom prst="rect">
            <a:avLst/>
          </a:prstGeom>
          <a:noFill/>
        </p:spPr>
      </p:pic>
      <p:pic>
        <p:nvPicPr>
          <p:cNvPr id="7" name="Picture 4" descr="ser001img00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2263" y="2528174"/>
            <a:ext cx="2950171" cy="2572619"/>
          </a:xfrm>
          <a:prstGeom prst="rect">
            <a:avLst/>
          </a:prstGeom>
          <a:noFill/>
        </p:spPr>
      </p:pic>
      <p:pic>
        <p:nvPicPr>
          <p:cNvPr id="8" name="Picture 7" descr="ser001img00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1707" y="2562740"/>
            <a:ext cx="3089020" cy="2561098"/>
          </a:xfrm>
          <a:prstGeom prst="rect">
            <a:avLst/>
          </a:prstGeom>
          <a:noFill/>
        </p:spPr>
      </p:pic>
      <p:pic>
        <p:nvPicPr>
          <p:cNvPr id="9" name="Picture 8" descr="Logo_CAIR_only_RGB_Inver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478" y="5337287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68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25425"/>
            <a:ext cx="10515600" cy="1325563"/>
          </a:xfrm>
        </p:spPr>
        <p:txBody>
          <a:bodyPr/>
          <a:lstStyle/>
          <a:p>
            <a:r>
              <a:rPr lang="fr-CA" noProof="1" smtClean="0"/>
              <a:t>Maladie vasculaire périphérique</a:t>
            </a:r>
            <a:endParaRPr lang="fr-CA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200" y="1474788"/>
            <a:ext cx="10233800" cy="4156762"/>
          </a:xfrm>
        </p:spPr>
        <p:txBody>
          <a:bodyPr/>
          <a:lstStyle/>
          <a:p>
            <a:r>
              <a:rPr lang="fr-CA" noProof="1" smtClean="0"/>
              <a:t>Recanalisation, angioplastie et endoprothèse de l’artère fémorale superficielle</a:t>
            </a:r>
            <a:endParaRPr lang="fr-CA" noProof="1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03" y="2409912"/>
            <a:ext cx="1886594" cy="39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03" y="2399546"/>
            <a:ext cx="2052448" cy="393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03" y="2397212"/>
            <a:ext cx="1834764" cy="39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_CAIR_only_RGB_Inver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478" y="5337287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07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Interventions oncologiques</a:t>
            </a:r>
            <a:endParaRPr lang="fr-CA" noProof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4123530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863" y="3096011"/>
            <a:ext cx="3279186" cy="2809103"/>
          </a:xfrm>
          <a:prstGeom prst="rect">
            <a:avLst/>
          </a:prstGeom>
          <a:noFill/>
        </p:spPr>
      </p:pic>
      <p:pic>
        <p:nvPicPr>
          <p:cNvPr id="5" name="Picture 8" descr="53344157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611" y="3096011"/>
            <a:ext cx="2931222" cy="283064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78" y="3096010"/>
            <a:ext cx="3321695" cy="2809104"/>
          </a:xfrm>
          <a:prstGeom prst="rect">
            <a:avLst/>
          </a:prstGeom>
          <a:noFill/>
          <a:ln>
            <a:noFill/>
          </a:ln>
          <a:effectLst>
            <a:outerShdw blurRad="254000" dist="2539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4863" y="1656125"/>
            <a:ext cx="10111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noProof="1" smtClean="0"/>
              <a:t>Le carcinome hépatocellulaire peut être traité par chimio-embolisation trans-artérielle (TACE) </a:t>
            </a:r>
          </a:p>
          <a:p>
            <a:r>
              <a:rPr lang="fr-CA" sz="2000" noProof="1" smtClean="0"/>
              <a:t>ou  par thermo-ablation (ablation  par radiofréquence ou micro-ondes) </a:t>
            </a:r>
            <a:endParaRPr lang="fr-CA" sz="2000" noProof="1"/>
          </a:p>
        </p:txBody>
      </p:sp>
      <p:pic>
        <p:nvPicPr>
          <p:cNvPr id="8" name="Picture 7" descr="Logo_CAIR_only_RGB_Inver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478" y="312133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1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CA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Tube digestif, </a:t>
            </a:r>
            <a:r>
              <a:rPr lang="fr-CA" noProof="1" smtClean="0"/>
              <a:t>génito-urinaire</a:t>
            </a:r>
            <a:r>
              <a:rPr lang="fr-CA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fr-CA" noProof="1" smtClean="0"/>
              <a:t>hépatobiliaire</a:t>
            </a:r>
            <a:endParaRPr lang="fr-CA" noProof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noProof="1" smtClean="0"/>
              <a:t>Gastrostomie percutanée, néphrostomie, drainages billiaires</a:t>
            </a:r>
            <a:endParaRPr lang="fr-CA" noProof="1"/>
          </a:p>
        </p:txBody>
      </p:sp>
      <p:pic>
        <p:nvPicPr>
          <p:cNvPr id="4" name="Picture 3" descr="63550714_2.jpg"/>
          <p:cNvPicPr>
            <a:picLocks noChangeAspect="1"/>
          </p:cNvPicPr>
          <p:nvPr/>
        </p:nvPicPr>
        <p:blipFill>
          <a:blip r:embed="rId2">
            <a:lum bright="17000" contrast="32000"/>
          </a:blip>
          <a:srcRect t="15634" b="11318"/>
          <a:stretch>
            <a:fillRect/>
          </a:stretch>
        </p:blipFill>
        <p:spPr>
          <a:xfrm>
            <a:off x="615778" y="3148034"/>
            <a:ext cx="3109440" cy="2917809"/>
          </a:xfrm>
          <a:prstGeom prst="rect">
            <a:avLst/>
          </a:prstGeom>
        </p:spPr>
      </p:pic>
      <p:pic>
        <p:nvPicPr>
          <p:cNvPr id="1026" name="Picture 2" descr="Fig. 2a: A percutaneous nephrostomy tube is used to drain urine directly from the kidney into the catheter ba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78" y="3377272"/>
            <a:ext cx="4902940" cy="2357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16182339_15.jpg"/>
          <p:cNvPicPr>
            <a:picLocks noChangeAspect="1"/>
          </p:cNvPicPr>
          <p:nvPr/>
        </p:nvPicPr>
        <p:blipFill>
          <a:blip r:embed="rId4">
            <a:lum bright="6000"/>
          </a:blip>
          <a:srcRect l="2503" t="17768" r="8566" b="17778"/>
          <a:stretch>
            <a:fillRect/>
          </a:stretch>
        </p:blipFill>
        <p:spPr>
          <a:xfrm>
            <a:off x="3794046" y="3046440"/>
            <a:ext cx="3242204" cy="3019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8343" y="5850399"/>
            <a:ext cx="28596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http://patients.uroweb.org/kidney-ureteral-stones/emergency/</a:t>
            </a:r>
          </a:p>
        </p:txBody>
      </p:sp>
      <p:pic>
        <p:nvPicPr>
          <p:cNvPr id="8" name="Picture 7" descr="Logo_CAIR_only_RGB_Inver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9239" y="158384"/>
            <a:ext cx="1642528" cy="114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27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524</TotalTime>
  <Words>759</Words>
  <Application>Microsoft Office PowerPoint</Application>
  <PresentationFormat>Custom</PresentationFormat>
  <Paragraphs>100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Depth</vt:lpstr>
      <vt:lpstr>QU’EST CE QUE LA RADIOLOGIE D’INTERVENTION ? </vt:lpstr>
      <vt:lpstr>Étude de cas</vt:lpstr>
      <vt:lpstr>Étude de cas</vt:lpstr>
      <vt:lpstr>Introduction</vt:lpstr>
      <vt:lpstr>Que faisons-nous?</vt:lpstr>
      <vt:lpstr>Vasculaire/angiographie </vt:lpstr>
      <vt:lpstr>Maladie vasculaire périphérique</vt:lpstr>
      <vt:lpstr>Interventions oncologiques</vt:lpstr>
      <vt:lpstr>Tube digestif, génito-urinaire, hépatobiliaire</vt:lpstr>
      <vt:lpstr>Santé des femmes</vt:lpstr>
      <vt:lpstr>Biopsies et Drainages</vt:lpstr>
      <vt:lpstr>Musculo-squelettique</vt:lpstr>
      <vt:lpstr>Neuro-intervention</vt:lpstr>
      <vt:lpstr>Est ce que la RI est la carrière idéale pour moi?</vt:lpstr>
      <vt:lpstr>Comment je deviens un(e) radiologue d’intervention?</vt:lpstr>
      <vt:lpstr>Je suis curieux … que dois-je faire ?</vt:lpstr>
      <vt:lpstr>Slide 17</vt:lpstr>
      <vt:lpstr>Restez connectés</vt:lpstr>
      <vt:lpstr>Remerciements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INTERVENTIONAL RADIOLOGY</dc:title>
  <dc:creator>Edwin Zhang</dc:creator>
  <cp:lastModifiedBy>Luciana Nechita</cp:lastModifiedBy>
  <cp:revision>60</cp:revision>
  <dcterms:created xsi:type="dcterms:W3CDTF">2013-11-24T06:06:07Z</dcterms:created>
  <dcterms:modified xsi:type="dcterms:W3CDTF">2020-07-29T15:17:05Z</dcterms:modified>
</cp:coreProperties>
</file>